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лавие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bg-BG" smtClean="0"/>
              <a:t>Щракнете, за да редактирате стила на заглавието в образеца</a:t>
            </a:r>
            <a:endParaRPr kumimoji="0" lang="en-US"/>
          </a:p>
        </p:txBody>
      </p:sp>
      <p:sp>
        <p:nvSpPr>
          <p:cNvPr id="17" name="Подзаглавие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bg-BG" smtClean="0"/>
              <a:t>Щракнете, за да редактирате стила на подзаглавията в образеца</a:t>
            </a:r>
            <a:endParaRPr kumimoji="0" lang="en-US"/>
          </a:p>
        </p:txBody>
      </p:sp>
      <p:sp>
        <p:nvSpPr>
          <p:cNvPr id="30" name="Контейнер за 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5730-BCF4-4396-B8B9-CDCD4DB8B04E}" type="datetimeFigureOut">
              <a:rPr lang="bg-BG" smtClean="0"/>
              <a:pPr/>
              <a:t>5.3.2013 г.</a:t>
            </a:fld>
            <a:endParaRPr lang="bg-BG"/>
          </a:p>
        </p:txBody>
      </p:sp>
      <p:sp>
        <p:nvSpPr>
          <p:cNvPr id="19" name="Контейнер за долния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27" name="Контейнер за номер н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4BC6A-F2F2-4189-84A7-90C3E52F200B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bg-BG" smtClean="0"/>
              <a:t>Щракнете, за да редактирате стила на заглавието в образеца</a:t>
            </a:r>
            <a:endParaRPr kumimoji="0" lang="en-US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bg-BG" smtClean="0"/>
              <a:t>Щракн., за да ред. стил на загл. в обр.</a:t>
            </a:r>
          </a:p>
          <a:p>
            <a:pPr lvl="1" eaLnBrk="1" latinLnBrk="0" hangingPunct="1"/>
            <a:r>
              <a:rPr lang="bg-BG" smtClean="0"/>
              <a:t>Второ ниво</a:t>
            </a:r>
          </a:p>
          <a:p>
            <a:pPr lvl="2" eaLnBrk="1" latinLnBrk="0" hangingPunct="1"/>
            <a:r>
              <a:rPr lang="bg-BG" smtClean="0"/>
              <a:t>Трето ниво</a:t>
            </a:r>
          </a:p>
          <a:p>
            <a:pPr lvl="3" eaLnBrk="1" latinLnBrk="0" hangingPunct="1"/>
            <a:r>
              <a:rPr lang="bg-BG" smtClean="0"/>
              <a:t>Четвърто ниво</a:t>
            </a:r>
          </a:p>
          <a:p>
            <a:pPr lvl="4" eaLnBrk="1" latinLnBrk="0" hangingPunct="1"/>
            <a:r>
              <a:rPr lang="bg-BG" smtClean="0"/>
              <a:t>Пето ниво</a:t>
            </a:r>
            <a:endParaRPr kumimoji="0" lang="en-US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5730-BCF4-4396-B8B9-CDCD4DB8B04E}" type="datetimeFigureOut">
              <a:rPr lang="bg-BG" smtClean="0"/>
              <a:pPr/>
              <a:t>5.3.2013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4BC6A-F2F2-4189-84A7-90C3E52F200B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bg-BG" smtClean="0"/>
              <a:t>Щракнете, за да редактирате стила на заглавието в образеца</a:t>
            </a:r>
            <a:endParaRPr kumimoji="0" lang="en-US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bg-BG" smtClean="0"/>
              <a:t>Щракн., за да ред. стил на загл. в обр.</a:t>
            </a:r>
          </a:p>
          <a:p>
            <a:pPr lvl="1" eaLnBrk="1" latinLnBrk="0" hangingPunct="1"/>
            <a:r>
              <a:rPr lang="bg-BG" smtClean="0"/>
              <a:t>Второ ниво</a:t>
            </a:r>
          </a:p>
          <a:p>
            <a:pPr lvl="2" eaLnBrk="1" latinLnBrk="0" hangingPunct="1"/>
            <a:r>
              <a:rPr lang="bg-BG" smtClean="0"/>
              <a:t>Трето ниво</a:t>
            </a:r>
          </a:p>
          <a:p>
            <a:pPr lvl="3" eaLnBrk="1" latinLnBrk="0" hangingPunct="1"/>
            <a:r>
              <a:rPr lang="bg-BG" smtClean="0"/>
              <a:t>Четвърто ниво</a:t>
            </a:r>
          </a:p>
          <a:p>
            <a:pPr lvl="4" eaLnBrk="1" latinLnBrk="0" hangingPunct="1"/>
            <a:r>
              <a:rPr lang="bg-BG" smtClean="0"/>
              <a:t>Пето ниво</a:t>
            </a:r>
            <a:endParaRPr kumimoji="0" lang="en-US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5730-BCF4-4396-B8B9-CDCD4DB8B04E}" type="datetimeFigureOut">
              <a:rPr lang="bg-BG" smtClean="0"/>
              <a:pPr/>
              <a:t>5.3.2013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4BC6A-F2F2-4189-84A7-90C3E52F200B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bg-BG" smtClean="0"/>
              <a:t>Щракнете, за да редактирате стила на заглавието в образеца</a:t>
            </a:r>
            <a:endParaRPr kumimoji="0" lang="en-US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bg-BG" smtClean="0"/>
              <a:t>Щракн., за да ред. стил на загл. в обр.</a:t>
            </a:r>
          </a:p>
          <a:p>
            <a:pPr lvl="1" eaLnBrk="1" latinLnBrk="0" hangingPunct="1"/>
            <a:r>
              <a:rPr lang="bg-BG" smtClean="0"/>
              <a:t>Второ ниво</a:t>
            </a:r>
          </a:p>
          <a:p>
            <a:pPr lvl="2" eaLnBrk="1" latinLnBrk="0" hangingPunct="1"/>
            <a:r>
              <a:rPr lang="bg-BG" smtClean="0"/>
              <a:t>Трето ниво</a:t>
            </a:r>
          </a:p>
          <a:p>
            <a:pPr lvl="3" eaLnBrk="1" latinLnBrk="0" hangingPunct="1"/>
            <a:r>
              <a:rPr lang="bg-BG" smtClean="0"/>
              <a:t>Четвърто ниво</a:t>
            </a:r>
          </a:p>
          <a:p>
            <a:pPr lvl="4" eaLnBrk="1" latinLnBrk="0" hangingPunct="1"/>
            <a:r>
              <a:rPr lang="bg-BG" smtClean="0"/>
              <a:t>Пето ниво</a:t>
            </a:r>
            <a:endParaRPr kumimoji="0" lang="en-US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5730-BCF4-4396-B8B9-CDCD4DB8B04E}" type="datetimeFigureOut">
              <a:rPr lang="bg-BG" smtClean="0"/>
              <a:pPr/>
              <a:t>5.3.2013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4BC6A-F2F2-4189-84A7-90C3E52F200B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bg-BG" smtClean="0"/>
              <a:t>Щракнете, за да редактирате стила на заглавието в образеца</a:t>
            </a:r>
            <a:endParaRPr kumimoji="0" lang="en-US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5730-BCF4-4396-B8B9-CDCD4DB8B04E}" type="datetimeFigureOut">
              <a:rPr lang="bg-BG" smtClean="0"/>
              <a:pPr/>
              <a:t>5.3.2013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4BC6A-F2F2-4189-84A7-90C3E52F200B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bg-BG" smtClean="0"/>
              <a:t>Щракнете, за да редактирате стила на заглавието в образеца</a:t>
            </a:r>
            <a:endParaRPr kumimoji="0" lang="en-US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bg-BG" smtClean="0"/>
              <a:t>Щракн., за да ред. стил на загл. в обр.</a:t>
            </a:r>
          </a:p>
          <a:p>
            <a:pPr lvl="1" eaLnBrk="1" latinLnBrk="0" hangingPunct="1"/>
            <a:r>
              <a:rPr lang="bg-BG" smtClean="0"/>
              <a:t>Второ ниво</a:t>
            </a:r>
          </a:p>
          <a:p>
            <a:pPr lvl="2" eaLnBrk="1" latinLnBrk="0" hangingPunct="1"/>
            <a:r>
              <a:rPr lang="bg-BG" smtClean="0"/>
              <a:t>Трето ниво</a:t>
            </a:r>
          </a:p>
          <a:p>
            <a:pPr lvl="3" eaLnBrk="1" latinLnBrk="0" hangingPunct="1"/>
            <a:r>
              <a:rPr lang="bg-BG" smtClean="0"/>
              <a:t>Четвърто ниво</a:t>
            </a:r>
          </a:p>
          <a:p>
            <a:pPr lvl="4" eaLnBrk="1" latinLnBrk="0" hangingPunct="1"/>
            <a:r>
              <a:rPr lang="bg-BG" smtClean="0"/>
              <a:t>Пето ниво</a:t>
            </a:r>
            <a:endParaRPr kumimoji="0" lang="en-US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bg-BG" smtClean="0"/>
              <a:t>Щракн., за да ред. стил на загл. в обр.</a:t>
            </a:r>
          </a:p>
          <a:p>
            <a:pPr lvl="1" eaLnBrk="1" latinLnBrk="0" hangingPunct="1"/>
            <a:r>
              <a:rPr lang="bg-BG" smtClean="0"/>
              <a:t>Второ ниво</a:t>
            </a:r>
          </a:p>
          <a:p>
            <a:pPr lvl="2" eaLnBrk="1" latinLnBrk="0" hangingPunct="1"/>
            <a:r>
              <a:rPr lang="bg-BG" smtClean="0"/>
              <a:t>Трето ниво</a:t>
            </a:r>
          </a:p>
          <a:p>
            <a:pPr lvl="3" eaLnBrk="1" latinLnBrk="0" hangingPunct="1"/>
            <a:r>
              <a:rPr lang="bg-BG" smtClean="0"/>
              <a:t>Четвърто ниво</a:t>
            </a:r>
          </a:p>
          <a:p>
            <a:pPr lvl="4" eaLnBrk="1" latinLnBrk="0" hangingPunct="1"/>
            <a:r>
              <a:rPr lang="bg-BG" smtClean="0"/>
              <a:t>Пето ниво</a:t>
            </a:r>
            <a:endParaRPr kumimoji="0" lang="en-US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5730-BCF4-4396-B8B9-CDCD4DB8B04E}" type="datetimeFigureOut">
              <a:rPr lang="bg-BG" smtClean="0"/>
              <a:pPr/>
              <a:t>5.3.2013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4BC6A-F2F2-4189-84A7-90C3E52F200B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bg-BG" smtClean="0"/>
              <a:t>Щракнете, за да редактирате стила на заглавието в образеца</a:t>
            </a:r>
            <a:endParaRPr kumimoji="0" lang="en-US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bg-BG" smtClean="0"/>
              <a:t>Щракн., за да ред. стил на загл. в обр.</a:t>
            </a:r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bg-BG" smtClean="0"/>
              <a:t>Щракн., за да ред. стил на загл. в обр.</a:t>
            </a:r>
          </a:p>
        </p:txBody>
      </p:sp>
      <p:sp>
        <p:nvSpPr>
          <p:cNvPr id="5" name="Контейнер за съдържани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bg-BG" smtClean="0"/>
              <a:t>Щракн., за да ред. стил на загл. в обр.</a:t>
            </a:r>
          </a:p>
          <a:p>
            <a:pPr lvl="1" eaLnBrk="1" latinLnBrk="0" hangingPunct="1"/>
            <a:r>
              <a:rPr lang="bg-BG" smtClean="0"/>
              <a:t>Второ ниво</a:t>
            </a:r>
          </a:p>
          <a:p>
            <a:pPr lvl="2" eaLnBrk="1" latinLnBrk="0" hangingPunct="1"/>
            <a:r>
              <a:rPr lang="bg-BG" smtClean="0"/>
              <a:t>Трето ниво</a:t>
            </a:r>
          </a:p>
          <a:p>
            <a:pPr lvl="3" eaLnBrk="1" latinLnBrk="0" hangingPunct="1"/>
            <a:r>
              <a:rPr lang="bg-BG" smtClean="0"/>
              <a:t>Четвърто ниво</a:t>
            </a:r>
          </a:p>
          <a:p>
            <a:pPr lvl="4" eaLnBrk="1" latinLnBrk="0" hangingPunct="1"/>
            <a:r>
              <a:rPr lang="bg-BG" smtClean="0"/>
              <a:t>Пето ниво</a:t>
            </a:r>
            <a:endParaRPr kumimoji="0" lang="en-US"/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bg-BG" smtClean="0"/>
              <a:t>Щракн., за да ред. стил на загл. в обр.</a:t>
            </a:r>
          </a:p>
          <a:p>
            <a:pPr lvl="1" eaLnBrk="1" latinLnBrk="0" hangingPunct="1"/>
            <a:r>
              <a:rPr lang="bg-BG" smtClean="0"/>
              <a:t>Второ ниво</a:t>
            </a:r>
          </a:p>
          <a:p>
            <a:pPr lvl="2" eaLnBrk="1" latinLnBrk="0" hangingPunct="1"/>
            <a:r>
              <a:rPr lang="bg-BG" smtClean="0"/>
              <a:t>Трето ниво</a:t>
            </a:r>
          </a:p>
          <a:p>
            <a:pPr lvl="3" eaLnBrk="1" latinLnBrk="0" hangingPunct="1"/>
            <a:r>
              <a:rPr lang="bg-BG" smtClean="0"/>
              <a:t>Четвърто ниво</a:t>
            </a:r>
          </a:p>
          <a:p>
            <a:pPr lvl="4" eaLnBrk="1" latinLnBrk="0" hangingPunct="1"/>
            <a:r>
              <a:rPr lang="bg-BG" smtClean="0"/>
              <a:t>Пето ниво</a:t>
            </a:r>
            <a:endParaRPr kumimoji="0" lang="en-US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5730-BCF4-4396-B8B9-CDCD4DB8B04E}" type="datetimeFigureOut">
              <a:rPr lang="bg-BG" smtClean="0"/>
              <a:pPr/>
              <a:t>5.3.2013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4BC6A-F2F2-4189-84A7-90C3E52F200B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bg-BG" smtClean="0"/>
              <a:t>Щракнете, за да редактирате стила на заглавието в образеца</a:t>
            </a:r>
            <a:endParaRPr kumimoji="0" lang="en-US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5730-BCF4-4396-B8B9-CDCD4DB8B04E}" type="datetimeFigureOut">
              <a:rPr lang="bg-BG" smtClean="0"/>
              <a:pPr/>
              <a:t>5.3.2013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4BC6A-F2F2-4189-84A7-90C3E52F200B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5730-BCF4-4396-B8B9-CDCD4DB8B04E}" type="datetimeFigureOut">
              <a:rPr lang="bg-BG" smtClean="0"/>
              <a:pPr/>
              <a:t>5.3.2013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4BC6A-F2F2-4189-84A7-90C3E52F200B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bg-BG" smtClean="0"/>
              <a:t>Щракнете, за да редактирате стила на заглавието в образеца</a:t>
            </a:r>
            <a:endParaRPr kumimoji="0" lang="en-US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bg-BG" smtClean="0"/>
              <a:t>Щракн., за да ред. стил на загл. в обр.</a:t>
            </a:r>
          </a:p>
          <a:p>
            <a:pPr lvl="1" eaLnBrk="1" latinLnBrk="0" hangingPunct="1"/>
            <a:r>
              <a:rPr lang="bg-BG" smtClean="0"/>
              <a:t>Второ ниво</a:t>
            </a:r>
          </a:p>
          <a:p>
            <a:pPr lvl="2" eaLnBrk="1" latinLnBrk="0" hangingPunct="1"/>
            <a:r>
              <a:rPr lang="bg-BG" smtClean="0"/>
              <a:t>Трето ниво</a:t>
            </a:r>
          </a:p>
          <a:p>
            <a:pPr lvl="3" eaLnBrk="1" latinLnBrk="0" hangingPunct="1"/>
            <a:r>
              <a:rPr lang="bg-BG" smtClean="0"/>
              <a:t>Четвърто ниво</a:t>
            </a:r>
          </a:p>
          <a:p>
            <a:pPr lvl="4" eaLnBrk="1" latinLnBrk="0" hangingPunct="1"/>
            <a:r>
              <a:rPr lang="bg-BG" smtClean="0"/>
              <a:t>Пето ниво</a:t>
            </a:r>
            <a:endParaRPr kumimoji="0" lang="en-US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5730-BCF4-4396-B8B9-CDCD4DB8B04E}" type="datetimeFigureOut">
              <a:rPr lang="bg-BG" smtClean="0"/>
              <a:pPr/>
              <a:t>5.3.2013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4BC6A-F2F2-4189-84A7-90C3E52F200B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авоъгълник с един скосен и заоблен ъгъл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авоъгълен триъгъл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bg-BG" smtClean="0"/>
              <a:t>Щракнете, за да редактирате стила на заглавието в образеца</a:t>
            </a:r>
            <a:endParaRPr kumimoji="0" lang="en-US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35730-BCF4-4396-B8B9-CDCD4DB8B04E}" type="datetimeFigureOut">
              <a:rPr lang="bg-BG" smtClean="0"/>
              <a:pPr/>
              <a:t>5.3.2013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BF4BC6A-F2F2-4189-84A7-90C3E52F200B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bg-BG" smtClean="0"/>
              <a:t>Щракнете върху иконата, за да добавите картина</a:t>
            </a:r>
            <a:endParaRPr kumimoji="0" lang="en-US" dirty="0"/>
          </a:p>
        </p:txBody>
      </p:sp>
      <p:sp>
        <p:nvSpPr>
          <p:cNvPr id="10" name="Свободна форма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Свободна форма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вободна форма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Свободна форма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Контейнер за заглавие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bg-BG" smtClean="0"/>
              <a:t>Щракнете, за да редактирате стила на заглавието в образеца</a:t>
            </a:r>
            <a:endParaRPr kumimoji="0" lang="en-US"/>
          </a:p>
        </p:txBody>
      </p:sp>
      <p:sp>
        <p:nvSpPr>
          <p:cNvPr id="30" name="Текстов контейнер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bg-BG" smtClean="0"/>
              <a:t>Щракн., за да ред. стил на загл. в обр.</a:t>
            </a:r>
          </a:p>
          <a:p>
            <a:pPr lvl="1" eaLnBrk="1" latinLnBrk="0" hangingPunct="1"/>
            <a:r>
              <a:rPr kumimoji="0" lang="bg-BG" smtClean="0"/>
              <a:t>Второ ниво</a:t>
            </a:r>
          </a:p>
          <a:p>
            <a:pPr lvl="2" eaLnBrk="1" latinLnBrk="0" hangingPunct="1"/>
            <a:r>
              <a:rPr kumimoji="0" lang="bg-BG" smtClean="0"/>
              <a:t>Трето ниво</a:t>
            </a:r>
          </a:p>
          <a:p>
            <a:pPr lvl="3" eaLnBrk="1" latinLnBrk="0" hangingPunct="1"/>
            <a:r>
              <a:rPr kumimoji="0" lang="bg-BG" smtClean="0"/>
              <a:t>Четвърто ниво</a:t>
            </a:r>
          </a:p>
          <a:p>
            <a:pPr lvl="4" eaLnBrk="1" latinLnBrk="0" hangingPunct="1"/>
            <a:r>
              <a:rPr kumimoji="0" lang="bg-BG" smtClean="0"/>
              <a:t>Пето ниво</a:t>
            </a:r>
            <a:endParaRPr kumimoji="0" lang="en-US"/>
          </a:p>
        </p:txBody>
      </p:sp>
      <p:sp>
        <p:nvSpPr>
          <p:cNvPr id="10" name="Контейнер за 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B35730-BCF4-4396-B8B9-CDCD4DB8B04E}" type="datetimeFigureOut">
              <a:rPr lang="bg-BG" smtClean="0"/>
              <a:pPr/>
              <a:t>5.3.2013 г.</a:t>
            </a:fld>
            <a:endParaRPr lang="bg-BG"/>
          </a:p>
        </p:txBody>
      </p:sp>
      <p:sp>
        <p:nvSpPr>
          <p:cNvPr id="22" name="Контейнер за долния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18" name="Контейнер за номер на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BF4BC6A-F2F2-4189-84A7-90C3E52F200B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2" name="Групиране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Свободна форма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Свободна форма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уроци и тестове по реинтеграция\Logo\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082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ово поле 3"/>
          <p:cNvSpPr txBox="1"/>
          <p:nvPr/>
        </p:nvSpPr>
        <p:spPr>
          <a:xfrm>
            <a:off x="357158" y="1428736"/>
            <a:ext cx="82868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400" dirty="0" smtClean="0"/>
              <a:t>Съюзните думи са:</a:t>
            </a:r>
          </a:p>
          <a:p>
            <a:endParaRPr lang="bg-BG" sz="2400" dirty="0" smtClean="0"/>
          </a:p>
          <a:p>
            <a:pPr>
              <a:buFontTx/>
              <a:buChar char="-"/>
            </a:pPr>
            <a:r>
              <a:rPr lang="bg-BG" sz="2400" dirty="0" smtClean="0"/>
              <a:t> местоимения – съюзи </a:t>
            </a:r>
            <a:r>
              <a:rPr lang="en-US" sz="2400" dirty="0" smtClean="0"/>
              <a:t>(</a:t>
            </a:r>
            <a:r>
              <a:rPr lang="bg-BG" sz="2400" dirty="0" smtClean="0"/>
              <a:t>въпросителните и относителните местоимения изпълняват ролята и на съюзи</a:t>
            </a:r>
            <a:r>
              <a:rPr lang="en-US" sz="2400" dirty="0" smtClean="0"/>
              <a:t>)</a:t>
            </a:r>
            <a:endParaRPr lang="bg-BG" sz="2400" dirty="0" smtClean="0"/>
          </a:p>
          <a:p>
            <a:r>
              <a:rPr lang="bg-BG" sz="2400" dirty="0" smtClean="0">
                <a:solidFill>
                  <a:srgbClr val="FF0000"/>
                </a:solidFill>
              </a:rPr>
              <a:t>кой, коя, кое, кои</a:t>
            </a:r>
          </a:p>
          <a:p>
            <a:pPr>
              <a:buFontTx/>
              <a:buChar char="-"/>
            </a:pPr>
            <a:r>
              <a:rPr lang="bg-BG" sz="2400" dirty="0" smtClean="0"/>
              <a:t>наречия – съюзи </a:t>
            </a:r>
            <a:r>
              <a:rPr lang="en-US" sz="2400" dirty="0" smtClean="0"/>
              <a:t>(</a:t>
            </a:r>
            <a:r>
              <a:rPr lang="bg-BG" sz="2400" dirty="0" smtClean="0"/>
              <a:t>това са въпросителните и относителните наречия</a:t>
            </a:r>
            <a:r>
              <a:rPr lang="en-US" sz="2400" dirty="0" smtClean="0"/>
              <a:t>)</a:t>
            </a:r>
            <a:endParaRPr lang="bg-BG" sz="2400" dirty="0" smtClean="0"/>
          </a:p>
          <a:p>
            <a:r>
              <a:rPr lang="bg-BG" sz="2400" dirty="0" smtClean="0">
                <a:solidFill>
                  <a:srgbClr val="FF0000"/>
                </a:solidFill>
              </a:rPr>
              <a:t>къде, докъде, както, докато, където и т.н.</a:t>
            </a:r>
          </a:p>
          <a:p>
            <a:endParaRPr lang="bg-BG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ово поле 3"/>
          <p:cNvSpPr txBox="1"/>
          <p:nvPr/>
        </p:nvSpPr>
        <p:spPr>
          <a:xfrm>
            <a:off x="857224" y="642918"/>
            <a:ext cx="628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400" dirty="0" smtClean="0"/>
              <a:t>Същински съюзи:</a:t>
            </a:r>
          </a:p>
          <a:p>
            <a:pPr algn="ctr"/>
            <a:r>
              <a:rPr lang="bg-BG" sz="2400" dirty="0" smtClean="0"/>
              <a:t>по състав те са:</a:t>
            </a:r>
          </a:p>
          <a:p>
            <a:r>
              <a:rPr lang="bg-BG" sz="2400" dirty="0" smtClean="0"/>
              <a:t>прости:                                                  сложни:</a:t>
            </a:r>
            <a:endParaRPr lang="bg-BG" sz="2400" dirty="0"/>
          </a:p>
        </p:txBody>
      </p:sp>
      <p:sp>
        <p:nvSpPr>
          <p:cNvPr id="5" name="Текстово поле 4"/>
          <p:cNvSpPr txBox="1"/>
          <p:nvPr/>
        </p:nvSpPr>
        <p:spPr>
          <a:xfrm>
            <a:off x="500034" y="2428868"/>
            <a:ext cx="2214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400" dirty="0" smtClean="0">
                <a:solidFill>
                  <a:srgbClr val="FF0000"/>
                </a:solidFill>
              </a:rPr>
              <a:t>а, ала, или, но и други</a:t>
            </a:r>
            <a:endParaRPr lang="bg-BG" sz="2400" dirty="0">
              <a:solidFill>
                <a:srgbClr val="FF0000"/>
              </a:solidFill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3857620" y="2428868"/>
            <a:ext cx="5286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bg-BG" sz="2400" dirty="0" smtClean="0"/>
              <a:t>предлог + съюз </a:t>
            </a:r>
            <a:r>
              <a:rPr lang="bg-BG" sz="2400" dirty="0" smtClean="0">
                <a:solidFill>
                  <a:srgbClr val="FF0000"/>
                </a:solidFill>
              </a:rPr>
              <a:t>без да, за да</a:t>
            </a:r>
            <a:endParaRPr lang="bg-BG" sz="2400" dirty="0" smtClean="0"/>
          </a:p>
          <a:p>
            <a:pPr>
              <a:buFontTx/>
              <a:buChar char="-"/>
            </a:pPr>
            <a:r>
              <a:rPr lang="bg-BG" sz="2400" dirty="0" smtClean="0"/>
              <a:t> наречие + съюз </a:t>
            </a:r>
            <a:r>
              <a:rPr lang="bg-BG" sz="2400" dirty="0" smtClean="0">
                <a:solidFill>
                  <a:srgbClr val="FF0000"/>
                </a:solidFill>
              </a:rPr>
              <a:t>за това че, само че</a:t>
            </a:r>
          </a:p>
          <a:p>
            <a:pPr>
              <a:buFontTx/>
              <a:buChar char="-"/>
            </a:pPr>
            <a:r>
              <a:rPr lang="bg-BG" sz="2400" dirty="0" smtClean="0"/>
              <a:t> съюз + </a:t>
            </a:r>
            <a:r>
              <a:rPr lang="bg-BG" sz="2400" dirty="0" err="1" smtClean="0"/>
              <a:t>съюз</a:t>
            </a:r>
            <a:r>
              <a:rPr lang="bg-BG" sz="2400" dirty="0" smtClean="0"/>
              <a:t> </a:t>
            </a:r>
            <a:r>
              <a:rPr lang="bg-BG" sz="2400" dirty="0" smtClean="0">
                <a:solidFill>
                  <a:srgbClr val="FF0000"/>
                </a:solidFill>
              </a:rPr>
              <a:t>или, </a:t>
            </a:r>
            <a:r>
              <a:rPr lang="bg-BG" sz="2400" dirty="0" err="1" smtClean="0">
                <a:solidFill>
                  <a:srgbClr val="FF0000"/>
                </a:solidFill>
              </a:rPr>
              <a:t>или</a:t>
            </a:r>
            <a:r>
              <a:rPr lang="bg-BG" sz="2400" dirty="0" smtClean="0">
                <a:solidFill>
                  <a:srgbClr val="FF0000"/>
                </a:solidFill>
              </a:rPr>
              <a:t>; макар че</a:t>
            </a:r>
            <a:endParaRPr lang="bg-BG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ово поле 4"/>
          <p:cNvSpPr txBox="1"/>
          <p:nvPr/>
        </p:nvSpPr>
        <p:spPr>
          <a:xfrm>
            <a:off x="428596" y="857232"/>
            <a:ext cx="55721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400" dirty="0" smtClean="0"/>
              <a:t>Според синтактичните си функции съюзите биват:</a:t>
            </a:r>
          </a:p>
          <a:p>
            <a:pPr>
              <a:buFontTx/>
              <a:buChar char="-"/>
            </a:pPr>
            <a:r>
              <a:rPr lang="bg-BG" sz="2400" dirty="0" smtClean="0"/>
              <a:t>съчинителни – изразяват отношение на </a:t>
            </a:r>
            <a:r>
              <a:rPr lang="bg-BG" sz="2400" dirty="0" err="1" smtClean="0"/>
              <a:t>равноредност</a:t>
            </a:r>
            <a:r>
              <a:rPr lang="bg-BG" sz="2400" dirty="0" smtClean="0"/>
              <a:t> между еднородни части на простото изречение или между отделни прости изречения в състава на сложното</a:t>
            </a:r>
          </a:p>
          <a:p>
            <a:r>
              <a:rPr lang="bg-BG" sz="2400" dirty="0" smtClean="0">
                <a:solidFill>
                  <a:srgbClr val="FF0000"/>
                </a:solidFill>
              </a:rPr>
              <a:t>колкото, толкова; или, </a:t>
            </a:r>
            <a:r>
              <a:rPr lang="bg-BG" sz="2400" dirty="0" err="1" smtClean="0">
                <a:solidFill>
                  <a:srgbClr val="FF0000"/>
                </a:solidFill>
              </a:rPr>
              <a:t>или</a:t>
            </a:r>
            <a:endParaRPr lang="bg-BG" sz="2400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bg-BG" sz="2400" dirty="0" smtClean="0"/>
              <a:t>подчинителни – свързват подчинени изречения с главни</a:t>
            </a:r>
          </a:p>
          <a:p>
            <a:r>
              <a:rPr lang="bg-BG" sz="2400" dirty="0" smtClean="0">
                <a:solidFill>
                  <a:srgbClr val="FF0000"/>
                </a:solidFill>
              </a:rPr>
              <a:t>щом като, че, да и други</a:t>
            </a:r>
          </a:p>
          <a:p>
            <a:r>
              <a:rPr lang="bg-BG" sz="2400" dirty="0" smtClean="0"/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785786" y="4500570"/>
            <a:ext cx="7854696" cy="1752600"/>
          </a:xfrm>
        </p:spPr>
        <p:txBody>
          <a:bodyPr/>
          <a:lstStyle/>
          <a:p>
            <a:r>
              <a:rPr lang="bg-BG" dirty="0" smtClean="0"/>
              <a:t>Изготвил: Румяна Атанасова Петкова</a:t>
            </a:r>
          </a:p>
          <a:p>
            <a:r>
              <a:rPr lang="bg-BG" dirty="0" smtClean="0"/>
              <a:t>СОУ „Христо Ботев“</a:t>
            </a:r>
          </a:p>
          <a:p>
            <a:r>
              <a:rPr lang="bg-BG" dirty="0" smtClean="0"/>
              <a:t>Град Ихтиман</a:t>
            </a:r>
            <a:endParaRPr lang="bg-BG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уроци и тестове по реинтеграция\Logo\logo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901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bg-BG" dirty="0" smtClean="0"/>
              <a:t>Неизменяеми части на речта</a:t>
            </a:r>
            <a:endParaRPr lang="bg-BG" dirty="0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571472" y="4143380"/>
            <a:ext cx="7854696" cy="1752600"/>
          </a:xfrm>
        </p:spPr>
        <p:txBody>
          <a:bodyPr/>
          <a:lstStyle/>
          <a:p>
            <a:pPr algn="ctr"/>
            <a:r>
              <a:rPr lang="bg-BG" dirty="0" smtClean="0"/>
              <a:t>Предлог и съюз</a:t>
            </a:r>
            <a:endParaRPr lang="bg-BG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ово поле 3"/>
          <p:cNvSpPr txBox="1"/>
          <p:nvPr/>
        </p:nvSpPr>
        <p:spPr>
          <a:xfrm>
            <a:off x="571472" y="1571612"/>
            <a:ext cx="77153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400" dirty="0" smtClean="0"/>
              <a:t>Неизменяемите части на речта са:</a:t>
            </a:r>
          </a:p>
          <a:p>
            <a:endParaRPr lang="bg-BG" sz="2400" dirty="0" smtClean="0"/>
          </a:p>
          <a:p>
            <a:pPr>
              <a:buFontTx/>
              <a:buChar char="-"/>
            </a:pPr>
            <a:r>
              <a:rPr lang="bg-BG" sz="2400" dirty="0" smtClean="0"/>
              <a:t> предлог</a:t>
            </a:r>
          </a:p>
          <a:p>
            <a:pPr>
              <a:buFontTx/>
              <a:buChar char="-"/>
            </a:pPr>
            <a:r>
              <a:rPr lang="bg-BG" sz="2400" dirty="0" smtClean="0"/>
              <a:t> наречие</a:t>
            </a:r>
          </a:p>
          <a:p>
            <a:pPr>
              <a:buFontTx/>
              <a:buChar char="-"/>
            </a:pPr>
            <a:r>
              <a:rPr lang="bg-BG" sz="2400" dirty="0" smtClean="0"/>
              <a:t> съюз </a:t>
            </a:r>
          </a:p>
          <a:p>
            <a:pPr>
              <a:buFontTx/>
              <a:buChar char="-"/>
            </a:pPr>
            <a:r>
              <a:rPr lang="bg-BG" sz="2400" dirty="0" smtClean="0"/>
              <a:t> междуметие</a:t>
            </a:r>
          </a:p>
          <a:p>
            <a:pPr>
              <a:buFontTx/>
              <a:buChar char="-"/>
            </a:pPr>
            <a:r>
              <a:rPr lang="bg-BG" sz="2400" dirty="0" smtClean="0"/>
              <a:t> частица</a:t>
            </a:r>
            <a:endParaRPr lang="bg-BG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ово поле 3"/>
          <p:cNvSpPr txBox="1"/>
          <p:nvPr/>
        </p:nvSpPr>
        <p:spPr>
          <a:xfrm>
            <a:off x="785786" y="428604"/>
            <a:ext cx="700092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3200" dirty="0" smtClean="0"/>
              <a:t>Същност на предлога</a:t>
            </a:r>
          </a:p>
          <a:p>
            <a:pPr algn="ctr"/>
            <a:endParaRPr lang="bg-BG" sz="3200" dirty="0" smtClean="0"/>
          </a:p>
          <a:p>
            <a:pPr>
              <a:buFontTx/>
              <a:buChar char="-"/>
            </a:pPr>
            <a:r>
              <a:rPr lang="bg-BG" sz="2400" dirty="0" smtClean="0"/>
              <a:t> като отделна категория думи, предлозите означават различни пространствени, временни и други отношения между предмети, явления и действия</a:t>
            </a:r>
          </a:p>
          <a:p>
            <a:pPr>
              <a:buFontTx/>
              <a:buChar char="-"/>
            </a:pPr>
            <a:r>
              <a:rPr lang="bg-BG" sz="2400" dirty="0" smtClean="0"/>
              <a:t> поставят се пред същ. имена, местоимения и именни словосъчетания, като определят синтактичните им отношения към други думи в словосъчетанието или изречението</a:t>
            </a:r>
          </a:p>
          <a:p>
            <a:pPr>
              <a:buFontTx/>
              <a:buChar char="-"/>
            </a:pPr>
            <a:r>
              <a:rPr lang="bg-BG" sz="2400" dirty="0" smtClean="0"/>
              <a:t> предлогът е служебна дума и не е структурен елемент на изречението</a:t>
            </a:r>
          </a:p>
          <a:p>
            <a:pPr algn="ctr"/>
            <a:endParaRPr lang="bg-BG" sz="3200" dirty="0" smtClean="0"/>
          </a:p>
          <a:p>
            <a:endParaRPr lang="bg-BG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ово поле 3"/>
          <p:cNvSpPr txBox="1"/>
          <p:nvPr/>
        </p:nvSpPr>
        <p:spPr>
          <a:xfrm>
            <a:off x="142844" y="1643050"/>
            <a:ext cx="86439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400" dirty="0" smtClean="0"/>
              <a:t>Класификация на предлозите:</a:t>
            </a:r>
          </a:p>
          <a:p>
            <a:endParaRPr lang="bg-BG" sz="2400" dirty="0" smtClean="0"/>
          </a:p>
          <a:p>
            <a:r>
              <a:rPr lang="bg-BG" sz="2400" dirty="0" smtClean="0"/>
              <a:t>• по състав</a:t>
            </a:r>
          </a:p>
          <a:p>
            <a:r>
              <a:rPr lang="bg-BG" sz="2400" dirty="0" smtClean="0"/>
              <a:t>• по значение</a:t>
            </a:r>
            <a:endParaRPr lang="bg-BG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ово поле 3"/>
          <p:cNvSpPr txBox="1"/>
          <p:nvPr/>
        </p:nvSpPr>
        <p:spPr>
          <a:xfrm>
            <a:off x="428596" y="285728"/>
            <a:ext cx="757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400" dirty="0" smtClean="0"/>
              <a:t>По състав предлозите са:</a:t>
            </a:r>
          </a:p>
          <a:p>
            <a:endParaRPr lang="bg-BG" sz="2400" dirty="0" smtClean="0"/>
          </a:p>
          <a:p>
            <a:r>
              <a:rPr lang="bg-BG" sz="2400" dirty="0" smtClean="0"/>
              <a:t>Прости </a:t>
            </a:r>
            <a:r>
              <a:rPr lang="en-US" sz="2400" dirty="0" smtClean="0"/>
              <a:t>(</a:t>
            </a:r>
            <a:r>
              <a:rPr lang="bg-BG" sz="2400" dirty="0" smtClean="0"/>
              <a:t>първични</a:t>
            </a:r>
            <a:r>
              <a:rPr lang="en-US" sz="2400" dirty="0" smtClean="0"/>
              <a:t>)</a:t>
            </a:r>
            <a:r>
              <a:rPr lang="bg-BG" sz="2400" dirty="0" smtClean="0"/>
              <a:t>                    Сложни </a:t>
            </a:r>
            <a:r>
              <a:rPr lang="en-US" sz="2400" dirty="0" smtClean="0"/>
              <a:t>(</a:t>
            </a:r>
            <a:r>
              <a:rPr lang="bg-BG" sz="2400" dirty="0" smtClean="0"/>
              <a:t>производни</a:t>
            </a:r>
            <a:r>
              <a:rPr lang="en-US" sz="2400" dirty="0" smtClean="0"/>
              <a:t>)</a:t>
            </a:r>
            <a:endParaRPr lang="bg-BG" sz="2400" dirty="0" smtClean="0"/>
          </a:p>
        </p:txBody>
      </p:sp>
      <p:sp>
        <p:nvSpPr>
          <p:cNvPr id="5" name="Текстово поле 4"/>
          <p:cNvSpPr txBox="1"/>
          <p:nvPr/>
        </p:nvSpPr>
        <p:spPr>
          <a:xfrm>
            <a:off x="357158" y="2285992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/>
              <a:t>при, без, до , из, към, над, от,</a:t>
            </a:r>
          </a:p>
          <a:p>
            <a:r>
              <a:rPr lang="bg-BG" dirty="0" smtClean="0"/>
              <a:t>пред, у, чрез</a:t>
            </a: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4286248" y="2285992"/>
            <a:ext cx="4214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/>
              <a:t>предлог + </a:t>
            </a:r>
            <a:r>
              <a:rPr lang="bg-BG" dirty="0" err="1" smtClean="0"/>
              <a:t>предлог</a:t>
            </a:r>
            <a:r>
              <a:rPr lang="bg-BG" dirty="0" smtClean="0">
                <a:solidFill>
                  <a:srgbClr val="FF0000"/>
                </a:solidFill>
              </a:rPr>
              <a:t> </a:t>
            </a:r>
            <a:r>
              <a:rPr lang="bg-BG" dirty="0" smtClean="0"/>
              <a:t>=</a:t>
            </a:r>
            <a:r>
              <a:rPr lang="bg-BG" dirty="0" smtClean="0">
                <a:solidFill>
                  <a:srgbClr val="FF0000"/>
                </a:solidFill>
              </a:rPr>
              <a:t> помежду, поради</a:t>
            </a:r>
          </a:p>
          <a:p>
            <a:r>
              <a:rPr lang="bg-BG" dirty="0" smtClean="0"/>
              <a:t>предлог + име = </a:t>
            </a:r>
            <a:r>
              <a:rPr lang="bg-BG" dirty="0" smtClean="0">
                <a:solidFill>
                  <a:srgbClr val="FF0000"/>
                </a:solidFill>
              </a:rPr>
              <a:t>около </a:t>
            </a:r>
          </a:p>
          <a:p>
            <a:r>
              <a:rPr lang="bg-BG" dirty="0" smtClean="0"/>
              <a:t>предлог + наречие = </a:t>
            </a:r>
            <a:r>
              <a:rPr lang="bg-BG" dirty="0" smtClean="0">
                <a:solidFill>
                  <a:srgbClr val="FF0000"/>
                </a:solidFill>
              </a:rPr>
              <a:t>въпреки, </a:t>
            </a:r>
            <a:r>
              <a:rPr lang="bg-BG" dirty="0" err="1" smtClean="0">
                <a:solidFill>
                  <a:srgbClr val="FF0000"/>
                </a:solidFill>
              </a:rPr>
              <a:t>изпън</a:t>
            </a:r>
            <a:endParaRPr lang="bg-BG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ово поле 4"/>
          <p:cNvSpPr txBox="1"/>
          <p:nvPr/>
        </p:nvSpPr>
        <p:spPr>
          <a:xfrm>
            <a:off x="642910" y="928670"/>
            <a:ext cx="75724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400" dirty="0" smtClean="0"/>
              <a:t>Предлозите по значение могат да изразяват следните отношения:</a:t>
            </a:r>
          </a:p>
          <a:p>
            <a:endParaRPr lang="bg-BG" sz="2400" dirty="0" smtClean="0"/>
          </a:p>
          <a:p>
            <a:pPr>
              <a:buFontTx/>
              <a:buChar char="-"/>
            </a:pPr>
            <a:r>
              <a:rPr lang="bg-BG" sz="2400" dirty="0" smtClean="0"/>
              <a:t> за място 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bg-BG" sz="2400" dirty="0" smtClean="0">
                <a:solidFill>
                  <a:srgbClr val="FF0000"/>
                </a:solidFill>
              </a:rPr>
              <a:t>в, върху, до, зад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  <a:endParaRPr lang="bg-BG" sz="2400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bg-BG" sz="2400" dirty="0" smtClean="0"/>
              <a:t> за време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bg-BG" sz="2400" dirty="0" smtClean="0">
                <a:solidFill>
                  <a:srgbClr val="FF0000"/>
                </a:solidFill>
              </a:rPr>
              <a:t>преди, на, от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  <a:endParaRPr lang="bg-BG" sz="2400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bg-BG" sz="2400" dirty="0" smtClean="0"/>
              <a:t> за начин 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bg-BG" sz="2400" dirty="0" smtClean="0">
                <a:solidFill>
                  <a:srgbClr val="FF0000"/>
                </a:solidFill>
              </a:rPr>
              <a:t>без, освен, чрез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  <a:endParaRPr lang="bg-BG" sz="2400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bg-BG" sz="2400" dirty="0" smtClean="0"/>
              <a:t> за причина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bg-BG" sz="2400" dirty="0" smtClean="0">
                <a:solidFill>
                  <a:srgbClr val="FF0000"/>
                </a:solidFill>
              </a:rPr>
              <a:t>от, по, поради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  <a:endParaRPr lang="bg-BG" sz="2400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bg-BG" sz="2400" dirty="0" smtClean="0"/>
              <a:t> за цел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bg-BG" sz="2400" dirty="0" smtClean="0">
                <a:solidFill>
                  <a:srgbClr val="FF0000"/>
                </a:solidFill>
              </a:rPr>
              <a:t>заради, към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  <a:endParaRPr lang="bg-BG" sz="2400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bg-BG" sz="2400" dirty="0" smtClean="0"/>
              <a:t> за средство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bg-BG" sz="2400" dirty="0" smtClean="0">
                <a:solidFill>
                  <a:srgbClr val="FF0000"/>
                </a:solidFill>
              </a:rPr>
              <a:t>с, със, посредством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  <a:endParaRPr lang="bg-BG" sz="2400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bg-BG" sz="2400" dirty="0" smtClean="0"/>
              <a:t> за произход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bg-BG" sz="2400" dirty="0" smtClean="0">
                <a:solidFill>
                  <a:srgbClr val="FF0000"/>
                </a:solidFill>
              </a:rPr>
              <a:t>от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  <a:endParaRPr lang="bg-BG" sz="2400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bg-BG" sz="2400" dirty="0" smtClean="0"/>
              <a:t> за притежание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bg-BG" sz="2400" dirty="0" smtClean="0">
                <a:solidFill>
                  <a:srgbClr val="FF0000"/>
                </a:solidFill>
              </a:rPr>
              <a:t>на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  <a:endParaRPr lang="bg-BG" sz="2400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bg-BG" sz="2400" dirty="0" smtClean="0"/>
              <a:t> за количество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bg-BG" sz="2400" dirty="0" smtClean="0">
                <a:solidFill>
                  <a:srgbClr val="FF0000"/>
                </a:solidFill>
              </a:rPr>
              <a:t>на, с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  <a:endParaRPr lang="bg-B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ово поле 3"/>
          <p:cNvSpPr txBox="1"/>
          <p:nvPr/>
        </p:nvSpPr>
        <p:spPr>
          <a:xfrm>
            <a:off x="714348" y="428604"/>
            <a:ext cx="60007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400" dirty="0" smtClean="0"/>
              <a:t>Що е </a:t>
            </a:r>
            <a:r>
              <a:rPr lang="bg-BG" sz="2400" i="1" dirty="0" smtClean="0"/>
              <a:t>СЪЮЗ?</a:t>
            </a:r>
          </a:p>
          <a:p>
            <a:pPr algn="ctr"/>
            <a:endParaRPr lang="bg-BG" sz="2400" i="1" dirty="0" smtClean="0"/>
          </a:p>
          <a:p>
            <a:endParaRPr lang="bg-BG" sz="2400" i="1" dirty="0" smtClean="0"/>
          </a:p>
          <a:p>
            <a:pPr>
              <a:buFontTx/>
              <a:buChar char="-"/>
            </a:pPr>
            <a:r>
              <a:rPr lang="bg-BG" sz="2400" i="1" dirty="0" smtClean="0"/>
              <a:t>съюзите за служебни думи, които свързват еднородни части на простото изречение или отделни прости изречения в състава на сложното</a:t>
            </a:r>
          </a:p>
          <a:p>
            <a:pPr>
              <a:buFontTx/>
              <a:buChar char="-"/>
            </a:pPr>
            <a:r>
              <a:rPr lang="bg-BG" sz="2400" i="1" dirty="0" smtClean="0"/>
              <a:t> те за неизменяеми думи и като такива не могат чрез промяна на формата си да изменят граматичното си значение</a:t>
            </a:r>
          </a:p>
          <a:p>
            <a:pPr>
              <a:buFontTx/>
              <a:buChar char="-"/>
            </a:pPr>
            <a:r>
              <a:rPr lang="bg-BG" sz="2400" i="1" dirty="0" smtClean="0"/>
              <a:t> в процеса на речта, съюзите не получават ударение, а образуват със следващата дума една акцентна същност</a:t>
            </a:r>
            <a:endParaRPr lang="bg-BG" sz="2400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ово поле 3"/>
          <p:cNvSpPr txBox="1"/>
          <p:nvPr/>
        </p:nvSpPr>
        <p:spPr>
          <a:xfrm>
            <a:off x="357158" y="2428868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400" dirty="0" smtClean="0"/>
              <a:t>Видове съюзи</a:t>
            </a:r>
          </a:p>
          <a:p>
            <a:pPr algn="ctr"/>
            <a:endParaRPr lang="bg-BG" sz="2400" dirty="0" smtClean="0"/>
          </a:p>
          <a:p>
            <a:pPr marL="457200" indent="-457200">
              <a:buAutoNum type="arabicPeriod"/>
            </a:pPr>
            <a:r>
              <a:rPr lang="bg-BG" sz="2400" dirty="0" smtClean="0"/>
              <a:t>Съюзни думи </a:t>
            </a:r>
          </a:p>
          <a:p>
            <a:pPr marL="457200" indent="-457200">
              <a:buAutoNum type="arabicPeriod"/>
            </a:pPr>
            <a:r>
              <a:rPr lang="bg-BG" sz="2400" dirty="0" smtClean="0"/>
              <a:t>Същински съюзи</a:t>
            </a:r>
          </a:p>
          <a:p>
            <a:pPr marL="457200" indent="-457200">
              <a:buAutoNum type="arabicPeriod"/>
            </a:pPr>
            <a:r>
              <a:rPr lang="bg-BG" sz="2400" dirty="0" smtClean="0"/>
              <a:t>Според синтактичните им функции</a:t>
            </a:r>
            <a:endParaRPr lang="bg-BG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</TotalTime>
  <Words>468</Words>
  <Application>Microsoft Office PowerPoint</Application>
  <PresentationFormat>Презентация на цял екран (4:3)</PresentationFormat>
  <Paragraphs>70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14</vt:i4>
      </vt:variant>
    </vt:vector>
  </HeadingPairs>
  <TitlesOfParts>
    <vt:vector size="15" baseType="lpstr">
      <vt:lpstr>Поток</vt:lpstr>
      <vt:lpstr>Презентация на PowerPoint</vt:lpstr>
      <vt:lpstr>Неизменяеми части на речта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Неизменяеми части на речта</dc:title>
  <dc:creator>ASUS</dc:creator>
  <cp:lastModifiedBy>school</cp:lastModifiedBy>
  <cp:revision>5</cp:revision>
  <dcterms:created xsi:type="dcterms:W3CDTF">2013-02-27T09:39:49Z</dcterms:created>
  <dcterms:modified xsi:type="dcterms:W3CDTF">2013-03-05T19:43:55Z</dcterms:modified>
</cp:coreProperties>
</file>